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40" r:id="rId9"/>
  </p:sldMasterIdLst>
  <p:notesMasterIdLst>
    <p:notesMasterId r:id="rId70"/>
  </p:notesMasterIdLst>
  <p:handoutMasterIdLst>
    <p:handoutMasterId r:id="rId71"/>
  </p:handoutMasterIdLst>
  <p:sldIdLst>
    <p:sldId id="919" r:id="rId10"/>
    <p:sldId id="1972" r:id="rId11"/>
    <p:sldId id="1096" r:id="rId12"/>
    <p:sldId id="1099" r:id="rId13"/>
    <p:sldId id="1095" r:id="rId14"/>
    <p:sldId id="1128" r:id="rId15"/>
    <p:sldId id="1028" r:id="rId16"/>
    <p:sldId id="1044" r:id="rId17"/>
    <p:sldId id="1045" r:id="rId18"/>
    <p:sldId id="1970" r:id="rId19"/>
    <p:sldId id="1973" r:id="rId20"/>
    <p:sldId id="1938" r:id="rId21"/>
    <p:sldId id="1939" r:id="rId22"/>
    <p:sldId id="1952" r:id="rId23"/>
    <p:sldId id="1977" r:id="rId24"/>
    <p:sldId id="1953" r:id="rId25"/>
    <p:sldId id="1978" r:id="rId26"/>
    <p:sldId id="1954" r:id="rId27"/>
    <p:sldId id="1979" r:id="rId28"/>
    <p:sldId id="1968" r:id="rId29"/>
    <p:sldId id="1971" r:id="rId30"/>
    <p:sldId id="1134" r:id="rId31"/>
    <p:sldId id="1135" r:id="rId32"/>
    <p:sldId id="1136" r:id="rId33"/>
    <p:sldId id="1138" r:id="rId34"/>
    <p:sldId id="1137" r:id="rId35"/>
    <p:sldId id="1204" r:id="rId36"/>
    <p:sldId id="1046" r:id="rId37"/>
    <p:sldId id="1129" r:id="rId38"/>
    <p:sldId id="1047" r:id="rId39"/>
    <p:sldId id="1122" r:id="rId40"/>
    <p:sldId id="1004" r:id="rId41"/>
    <p:sldId id="1951" r:id="rId42"/>
    <p:sldId id="1005" r:id="rId43"/>
    <p:sldId id="1048" r:id="rId44"/>
    <p:sldId id="1130" r:id="rId45"/>
    <p:sldId id="1051" r:id="rId46"/>
    <p:sldId id="1052" r:id="rId47"/>
    <p:sldId id="1127" r:id="rId48"/>
    <p:sldId id="1126" r:id="rId49"/>
    <p:sldId id="1220" r:id="rId50"/>
    <p:sldId id="1221" r:id="rId51"/>
    <p:sldId id="1222" r:id="rId52"/>
    <p:sldId id="1098" r:id="rId53"/>
    <p:sldId id="1239" r:id="rId54"/>
    <p:sldId id="1111" r:id="rId55"/>
    <p:sldId id="1120" r:id="rId56"/>
    <p:sldId id="1105" r:id="rId57"/>
    <p:sldId id="1104" r:id="rId58"/>
    <p:sldId id="1192" r:id="rId59"/>
    <p:sldId id="1106" r:id="rId60"/>
    <p:sldId id="1107" r:id="rId61"/>
    <p:sldId id="1133" r:id="rId62"/>
    <p:sldId id="1112" r:id="rId63"/>
    <p:sldId id="1110" r:id="rId64"/>
    <p:sldId id="1975" r:id="rId65"/>
    <p:sldId id="1974" r:id="rId66"/>
    <p:sldId id="1240" r:id="rId67"/>
    <p:sldId id="1976" r:id="rId68"/>
    <p:sldId id="999" r:id="rId69"/>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96" d="100"/>
          <a:sy n="96" d="100"/>
        </p:scale>
        <p:origin x="72" y="792"/>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at the core</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5.0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.NET Interactive Notebooks for Everywhere</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Visual Studio Code for Everywhere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dirty="0">
              <a:latin typeface="Segoe UI Light" panose="020B0502040204020203" pitchFamily="34" charset="0"/>
            </a:rPr>
            <a:t>Visual Studio for Windows, Mac</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baseline="0" dirty="0">
              <a:latin typeface="Segoe UI Light" panose="020B0502040204020203" pitchFamily="34" charset="0"/>
            </a:rPr>
            <a:t>The F# community is very “self-empowered”</a:t>
          </a:r>
        </a:p>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Segoe UI Light" panose="020B0502040204020203" pitchFamily="34" charset="0"/>
            </a:rPr>
            <a:t>Visual Studio for Windows, Mac</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kern="1200" dirty="0">
              <a:latin typeface="Segoe UI Light" panose="020B0502040204020203" pitchFamily="34" charset="0"/>
            </a:rPr>
            <a:t>Visual Studio Code for Everywhere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.NET Interactive Notebooks for Everywhere</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The F# Compiler Service at the core</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5.0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5/27/2021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852669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8629596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27/05/2021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43442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044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theme" Target="../theme/theme4.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2.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6.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theme" Target="../theme/theme7.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image" Target="../media/image2.png"/><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1.png"/><Relationship Id="rId5" Type="http://schemas.openxmlformats.org/officeDocument/2006/relationships/slideLayout" Target="../slideLayouts/slideLayout92.xml"/><Relationship Id="rId10" Type="http://schemas.openxmlformats.org/officeDocument/2006/relationships/theme" Target="../theme/theme8.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2.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image" Target="../media/image1.png"/><Relationship Id="rId5" Type="http://schemas.openxmlformats.org/officeDocument/2006/relationships/slideLayout" Target="../slideLayouts/slideLayout101.xml"/><Relationship Id="rId10" Type="http://schemas.openxmlformats.org/officeDocument/2006/relationships/theme" Target="../theme/theme9.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27/05/2021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964" r:id="rId25"/>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27/05/2021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1"/>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hyperlink" Target="https://fsharp.org/history"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fsharp/fslang-design/tree/master/FSharp-5.0"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fsprojects.github.io/FSharp.Data/images/json.gif"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a:xfrm>
            <a:off x="510988" y="4074459"/>
            <a:ext cx="7735707" cy="1438835"/>
          </a:xfrm>
        </p:spPr>
        <p:txBody>
          <a:bodyPr>
            <a:normAutofit/>
          </a:bodyPr>
          <a:lstStyle/>
          <a:p>
            <a:r>
              <a:rPr lang="en-GB" sz="2400" dirty="0"/>
              <a:t>Don Syme, F# Community Contributor, Microsoft Researcher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44" y="1275332"/>
            <a:ext cx="11176000" cy="3323987"/>
          </a:xfrm>
        </p:spPr>
        <p:txBody>
          <a:bodyPr/>
          <a:lstStyle/>
          <a:p>
            <a:r>
              <a:rPr lang="en-GB" sz="4800" dirty="0">
                <a:latin typeface="Segoe UI Light" panose="020B0502040204020203" pitchFamily="34" charset="0"/>
              </a:rPr>
              <a:t>For more!</a:t>
            </a:r>
            <a:br>
              <a:rPr lang="en-GB" sz="4800" dirty="0">
                <a:latin typeface="Segoe UI Light" panose="020B0502040204020203" pitchFamily="34" charset="0"/>
              </a:rPr>
            </a:br>
            <a:br>
              <a:rPr lang="en-GB" sz="4800" dirty="0">
                <a:latin typeface="Segoe UI Light" panose="020B0502040204020203" pitchFamily="34" charset="0"/>
              </a:rPr>
            </a:br>
            <a:r>
              <a:rPr lang="en-GB" sz="4800" dirty="0">
                <a:latin typeface="Segoe UI Light" panose="020B0502040204020203" pitchFamily="34" charset="0"/>
              </a:rPr>
              <a:t>The Early History of F# - HOPL IV (2021)</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hlinkClick r:id="rId2"/>
              </a:rPr>
              <a:t>fsharp.org/history</a:t>
            </a:r>
            <a:r>
              <a:rPr lang="en-GB" sz="4000" dirty="0">
                <a:latin typeface="Segoe UI Light" panose="020B0502040204020203" pitchFamily="34" charset="0"/>
              </a:rPr>
              <a:t> </a:t>
            </a:r>
          </a:p>
        </p:txBody>
      </p:sp>
    </p:spTree>
    <p:extLst>
      <p:ext uri="{BB962C8B-B14F-4D97-AF65-F5344CB8AC3E}">
        <p14:creationId xmlns:p14="http://schemas.microsoft.com/office/powerpoint/2010/main" val="108580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ea typeface="Segoe UI Emoji" panose="020B0502040204020203" pitchFamily="34" charset="0"/>
                <a:cs typeface="Segoe UI Light" panose="020B0502040204020203" pitchFamily="34" charset="0"/>
              </a:rPr>
              <a:t>Roll forward to today!</a:t>
            </a:r>
          </a:p>
        </p:txBody>
      </p:sp>
    </p:spTree>
    <p:extLst>
      <p:ext uri="{BB962C8B-B14F-4D97-AF65-F5344CB8AC3E}">
        <p14:creationId xmlns:p14="http://schemas.microsoft.com/office/powerpoint/2010/main" val="15090326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3"/>
              </a:rPr>
              <a:t>www.microsoft.com/net/</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1015058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get started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629" y="653143"/>
            <a:ext cx="2071396" cy="20713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get started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629" y="653143"/>
            <a:ext cx="2071396"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backend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"giraffe-template::*"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giraffe</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Tree>
    <p:extLst>
      <p:ext uri="{BB962C8B-B14F-4D97-AF65-F5344CB8AC3E}">
        <p14:creationId xmlns:p14="http://schemas.microsoft.com/office/powerpoint/2010/main" val="238626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backend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"giraffe-template::*"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giraffe</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5C0AA6A8-6677-4D02-B321-C4D16384CCF1}"/>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13107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(JS)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Fable.Template</a:t>
            </a:r>
            <a:r>
              <a:rPr lang="en-GB" sz="3200" dirty="0">
                <a:latin typeface="Consolas" panose="020B0609020204030204" pitchFamily="49" charset="0"/>
              </a:rPr>
              <a:t>::*"</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fable</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install</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start</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20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(JS)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Fable.Template</a:t>
            </a:r>
            <a:r>
              <a:rPr lang="en-GB" sz="3200" dirty="0">
                <a:latin typeface="Consolas" panose="020B0609020204030204" pitchFamily="49" charset="0"/>
              </a:rPr>
              <a:t>::*"</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fable</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install</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start</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2">
            <a:extLst>
              <a:ext uri="{FF2B5EF4-FFF2-40B4-BE49-F238E27FC236}">
                <a16:creationId xmlns:a16="http://schemas.microsoft.com/office/drawing/2014/main" id="{05A7B362-C03C-46D4-B9C0-D9E398D573DA}"/>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a:t>
            </a:r>
            <a:r>
              <a:rPr lang="en-GB" sz="3200" b="1" dirty="0" err="1">
                <a:gradFill>
                  <a:gsLst>
                    <a:gs pos="0">
                      <a:srgbClr val="FFFFFF"/>
                    </a:gs>
                    <a:gs pos="100000">
                      <a:srgbClr val="FFFFFF"/>
                    </a:gs>
                  </a:gsLst>
                  <a:lin ang="5400000" scaled="0"/>
                </a:gradFill>
                <a:latin typeface="Segoe Light" pitchFamily="34" charset="0"/>
              </a:rPr>
              <a:t>Javascript</a:t>
            </a:r>
            <a:r>
              <a:rPr lang="en-GB" sz="3200" b="1" dirty="0">
                <a:gradFill>
                  <a:gsLst>
                    <a:gs pos="0">
                      <a:srgbClr val="FFFFFF"/>
                    </a:gs>
                    <a:gs pos="100000">
                      <a:srgbClr val="FFFFFF"/>
                    </a:gs>
                  </a:gsLst>
                  <a:lin ang="5400000" scaled="0"/>
                </a:gradFill>
                <a:latin typeface="Segoe Light" pitchFamily="34" charset="0"/>
              </a:rPr>
              <a:t> language</a:t>
            </a:r>
            <a:endParaRPr lang="en-GB" sz="1600" b="1" dirty="0"/>
          </a:p>
        </p:txBody>
      </p:sp>
    </p:spTree>
    <p:extLst>
      <p:ext uri="{BB962C8B-B14F-4D97-AF65-F5344CB8AC3E}">
        <p14:creationId xmlns:p14="http://schemas.microsoft.com/office/powerpoint/2010/main" val="3599306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 LOVE RUSSIA&quot; Poster by eyesblau | Redbubble">
            <a:extLst>
              <a:ext uri="{FF2B5EF4-FFF2-40B4-BE49-F238E27FC236}">
                <a16:creationId xmlns:a16="http://schemas.microsoft.com/office/drawing/2014/main" id="{E14EFA39-8D1E-4C9F-8655-B979EC003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59" y="1248032"/>
            <a:ext cx="3864576" cy="51527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921462" y="2111409"/>
            <a:ext cx="2349075" cy="1329595"/>
          </a:xfrm>
        </p:spPr>
        <p:txBody>
          <a:bodyPr/>
          <a:lstStyle/>
          <a:p>
            <a:r>
              <a:rPr lang="en-GB" sz="4800" dirty="0">
                <a:latin typeface="Segoe UI Light" panose="020B0502040204020203" pitchFamily="34" charset="0"/>
              </a:rPr>
              <a:t>Hello Siberia!!!</a:t>
            </a:r>
            <a:endParaRPr lang="en-GB" sz="6600" dirty="0">
              <a:latin typeface="Segoe UI Light" panose="020B0502040204020203" pitchFamily="34" charset="0"/>
            </a:endParaRPr>
          </a:p>
        </p:txBody>
      </p:sp>
      <p:pic>
        <p:nvPicPr>
          <p:cNvPr id="2050" name="Picture 2" descr="Yevgeny Onegin by Alexander Pushkin | 9781782271918 | Pushkin Press">
            <a:extLst>
              <a:ext uri="{FF2B5EF4-FFF2-40B4-BE49-F238E27FC236}">
                <a16:creationId xmlns:a16="http://schemas.microsoft.com/office/drawing/2014/main" id="{13CD4350-86AB-4E52-A751-F8EF7A564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066" y="790833"/>
            <a:ext cx="3532785" cy="475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70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full stack</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SAFE.Template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SAFE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tool restore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fake run</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621" y="3134311"/>
            <a:ext cx="811581" cy="59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686" y="3159828"/>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10429953" y="3366537"/>
            <a:ext cx="490840" cy="830997"/>
          </a:xfrm>
          <a:prstGeom prst="rect">
            <a:avLst/>
          </a:prstGeom>
          <a:noFill/>
        </p:spPr>
        <p:txBody>
          <a:bodyPr wrap="none" rtlCol="0">
            <a:spAutoFit/>
          </a:bodyPr>
          <a:lstStyle/>
          <a:p>
            <a:r>
              <a:rPr lang="en-GB" sz="4800" dirty="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10111074" y="2292477"/>
            <a:ext cx="490840" cy="830997"/>
          </a:xfrm>
          <a:prstGeom prst="rect">
            <a:avLst/>
          </a:prstGeom>
          <a:noFill/>
        </p:spPr>
        <p:txBody>
          <a:bodyPr wrap="none" rtlCol="0">
            <a:spAutoFit/>
          </a:bodyPr>
          <a:lstStyle/>
          <a:p>
            <a:r>
              <a:rPr lang="en-GB" sz="4800" dirty="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906" y="697868"/>
            <a:ext cx="25431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Microsoft Azure Translate - CELUM">
            <a:extLst>
              <a:ext uri="{FF2B5EF4-FFF2-40B4-BE49-F238E27FC236}">
                <a16:creationId xmlns:a16="http://schemas.microsoft.com/office/drawing/2014/main" id="{4F462B8A-A5DB-4B2D-9A7B-B4DAFA2C2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549" y="3450909"/>
            <a:ext cx="3554789" cy="177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0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full stack</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621" y="3134311"/>
            <a:ext cx="811581" cy="59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686" y="3159828"/>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10429953" y="3366537"/>
            <a:ext cx="490840" cy="830997"/>
          </a:xfrm>
          <a:prstGeom prst="rect">
            <a:avLst/>
          </a:prstGeom>
          <a:noFill/>
        </p:spPr>
        <p:txBody>
          <a:bodyPr wrap="none" rtlCol="0">
            <a:spAutoFit/>
          </a:bodyPr>
          <a:lstStyle/>
          <a:p>
            <a:r>
              <a:rPr lang="en-GB" sz="4800" dirty="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10111074" y="2292477"/>
            <a:ext cx="490840" cy="830997"/>
          </a:xfrm>
          <a:prstGeom prst="rect">
            <a:avLst/>
          </a:prstGeom>
          <a:noFill/>
        </p:spPr>
        <p:txBody>
          <a:bodyPr wrap="none" rtlCol="0">
            <a:spAutoFit/>
          </a:bodyPr>
          <a:lstStyle/>
          <a:p>
            <a:r>
              <a:rPr lang="en-GB" sz="4800" dirty="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906" y="697868"/>
            <a:ext cx="25431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Microsoft Azure Translate - CELUM">
            <a:extLst>
              <a:ext uri="{FF2B5EF4-FFF2-40B4-BE49-F238E27FC236}">
                <a16:creationId xmlns:a16="http://schemas.microsoft.com/office/drawing/2014/main" id="{4F462B8A-A5DB-4B2D-9A7B-B4DAFA2C2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549" y="3450909"/>
            <a:ext cx="3554789" cy="177739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50162932-C842-4FA7-A79B-BB30564F163A}"/>
              </a:ext>
            </a:extLst>
          </p:cNvPr>
          <p:cNvSpPr/>
          <p:nvPr/>
        </p:nvSpPr>
        <p:spPr bwMode="auto">
          <a:xfrm>
            <a:off x="307149" y="2121419"/>
            <a:ext cx="3728138" cy="3964460"/>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This powers real businesses including Norway’s NRK</a:t>
            </a:r>
            <a:endParaRPr lang="en-GB" b="1" dirty="0"/>
          </a:p>
        </p:txBody>
      </p:sp>
      <p:pic>
        <p:nvPicPr>
          <p:cNvPr id="1026" name="Picture 2" descr="Image">
            <a:extLst>
              <a:ext uri="{FF2B5EF4-FFF2-40B4-BE49-F238E27FC236}">
                <a16:creationId xmlns:a16="http://schemas.microsoft.com/office/drawing/2014/main" id="{02328E31-87A8-4C8F-87D3-94F4F5D7E8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2413"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545E7F-D634-4AA8-BE26-2F2B512CF097}"/>
              </a:ext>
            </a:extLst>
          </p:cNvPr>
          <p:cNvSpPr txBox="1"/>
          <p:nvPr/>
        </p:nvSpPr>
        <p:spPr>
          <a:xfrm>
            <a:off x="7506077" y="5312675"/>
            <a:ext cx="1747186" cy="338554"/>
          </a:xfrm>
          <a:prstGeom prst="rect">
            <a:avLst/>
          </a:prstGeom>
          <a:noFill/>
        </p:spPr>
        <p:txBody>
          <a:bodyPr wrap="square" lIns="0" tIns="0" rIns="0" bIns="0" rtlCol="0">
            <a:spAutoFit/>
          </a:bodyPr>
          <a:lstStyle/>
          <a:p>
            <a:r>
              <a:rPr lang="en-GB" sz="2200" dirty="0">
                <a:gradFill>
                  <a:gsLst>
                    <a:gs pos="0">
                      <a:schemeClr val="tx1"/>
                    </a:gs>
                    <a:gs pos="86000">
                      <a:schemeClr val="tx1"/>
                    </a:gs>
                  </a:gsLst>
                  <a:lin ang="5400000" scaled="0"/>
                </a:gradFill>
                <a:latin typeface="Segoe Light" pitchFamily="34" charset="0"/>
              </a:rPr>
              <a:t>@ooobject</a:t>
            </a:r>
          </a:p>
        </p:txBody>
      </p:sp>
    </p:spTree>
    <p:extLst>
      <p:ext uri="{BB962C8B-B14F-4D97-AF65-F5344CB8AC3E}">
        <p14:creationId xmlns:p14="http://schemas.microsoft.com/office/powerpoint/2010/main" val="1680155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41839936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41384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63325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28439038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42214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28470777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936188"/>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a:t>
            </a:r>
            <a:r>
              <a:rPr lang="en-GB" sz="3200" b="1" u="sng" dirty="0">
                <a:latin typeface="Segoe UI Light" panose="020B0502040204020203" pitchFamily="34" charset="0"/>
              </a:rPr>
              <a:t>interoperable</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Today’s FP languages are </a:t>
            </a:r>
            <a:r>
              <a:rPr lang="en-GB" sz="3200" b="1" u="sng" dirty="0">
                <a:gradFill flip="none" rotWithShape="1">
                  <a:gsLst>
                    <a:gs pos="0">
                      <a:prstClr val="black"/>
                    </a:gs>
                    <a:gs pos="86000">
                      <a:prstClr val="black"/>
                    </a:gs>
                  </a:gsLst>
                  <a:lin ang="5400000" scaled="0"/>
                  <a:tileRect/>
                </a:gradFill>
                <a:latin typeface="Segoe UI Light" panose="020B0502040204020203" pitchFamily="34" charset="0"/>
              </a:rPr>
              <a:t>practical</a:t>
            </a:r>
            <a:br>
              <a:rPr lang="en-GB" sz="1100" dirty="0">
                <a:latin typeface="Segoe UI Light" panose="020B0502040204020203" pitchFamily="34" charset="0"/>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9803692"/>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27219"/>
          </a:xfrm>
        </p:spPr>
        <p:txBody>
          <a:bodyPr/>
          <a:lstStyle/>
          <a:p>
            <a:pPr algn="l">
              <a:lnSpc>
                <a:spcPct val="120000"/>
              </a:lnSpc>
            </a:pPr>
            <a:r>
              <a:rPr lang="en-GB" sz="4800" dirty="0">
                <a:latin typeface="Segoe UI Light" panose="020B0502040204020203" pitchFamily="34" charset="0"/>
              </a:rPr>
              <a:t>F# 5.0! (2021)</a:t>
            </a:r>
            <a:br>
              <a:rPr lang="en-GB" sz="4800" dirty="0">
                <a:latin typeface="Segoe UI Light" panose="020B0502040204020203" pitchFamily="34" charset="0"/>
              </a:rPr>
            </a:br>
            <a:br>
              <a:rPr lang="en-GB" sz="2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#r nuget packages in scripts “#r "nuget: </a:t>
            </a:r>
            <a:r>
              <a:rPr lang="en-GB" sz="2800" dirty="0" err="1">
                <a:latin typeface="Segoe UI Light" panose="020B0502040204020203" pitchFamily="34" charset="0"/>
              </a:rPr>
              <a:t>Newtonsoft.Json</a:t>
            </a:r>
            <a:r>
              <a:rPr lang="en-GB" sz="2800" dirty="0">
                <a:latin typeface="Segoe UI Light" panose="020B0502040204020203" pitchFamily="34" charset="0"/>
              </a:rPr>
              <a:t>"</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Jupyter and .NET Interactive notebooks!</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string interpolation</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nameof</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applicatives</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 syntax in computation expressions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.NET interop</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Map/Set performance + more</a:t>
            </a:r>
            <a:endParaRPr lang="en-GB" sz="44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2199955" y="6259567"/>
            <a:ext cx="8700655" cy="369332"/>
          </a:xfrm>
          <a:prstGeom prst="rect">
            <a:avLst/>
          </a:prstGeom>
        </p:spPr>
        <p:txBody>
          <a:bodyPr wrap="square">
            <a:spAutoFit/>
          </a:bodyPr>
          <a:lstStyle/>
          <a:p>
            <a:r>
              <a:rPr lang="en-GB" dirty="0">
                <a:hlinkClick r:id="rId2"/>
              </a:rPr>
              <a:t>https://github.com/fsharp/fslang-design/tree/master/FSharp-5.0</a:t>
            </a:r>
            <a:r>
              <a:rPr lang="en-GB" dirty="0"/>
              <a:t>  </a:t>
            </a:r>
          </a:p>
        </p:txBody>
      </p:sp>
    </p:spTree>
    <p:extLst>
      <p:ext uri="{BB962C8B-B14F-4D97-AF65-F5344CB8AC3E}">
        <p14:creationId xmlns:p14="http://schemas.microsoft.com/office/powerpoint/2010/main" val="243322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8903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a:xfrm>
            <a:off x="519248" y="228601"/>
            <a:ext cx="11151917" cy="1246495"/>
          </a:xfrm>
        </p:spPr>
        <p:txBody>
          <a:bodyPr/>
          <a:lstStyle/>
          <a:p>
            <a:r>
              <a:rPr lang="en-US" dirty="0">
                <a:latin typeface="Segoe UI Light" panose="020B0502040204020203" pitchFamily="34" charset="0"/>
              </a:rPr>
              <a:t>F# : Objects + Functional = </a:t>
            </a:r>
            <a:r>
              <a:rPr lang="en-GB" dirty="0"/>
              <a:t>️</a:t>
            </a:r>
            <a:br>
              <a:rPr lang="en-GB" b="1" dirty="0"/>
            </a:br>
            <a:endParaRPr lang="en-US" dirty="0">
              <a:latin typeface="Segoe UI Light" panose="020B0502040204020203" pitchFamily="34" charset="0"/>
            </a:endParaRP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pic>
        <p:nvPicPr>
          <p:cNvPr id="4098" name="Picture 2" descr="Red Heart on Google Android 11.0 December 2020 Feature Drop">
            <a:extLst>
              <a:ext uri="{FF2B5EF4-FFF2-40B4-BE49-F238E27FC236}">
                <a16:creationId xmlns:a16="http://schemas.microsoft.com/office/drawing/2014/main" id="{B24584BA-558F-4A96-ABAF-82FA238CD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088" y="62844"/>
            <a:ext cx="965753" cy="96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036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323987"/>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Great disputes should be struggled with</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They are chances to make a simpler, better, more relaxed world</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63390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330" y="582144"/>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07847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274195"/>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u="sng"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15171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1544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80825813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5154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397462FA-64DC-4D68-8473-D858AE2B30CD}"/>
              </a:ext>
            </a:extLst>
          </p:cNvPr>
          <p:cNvSpPr txBox="1">
            <a:spLocks/>
          </p:cNvSpPr>
          <p:nvPr/>
        </p:nvSpPr>
        <p:spPr>
          <a:xfrm>
            <a:off x="8921579" y="5365376"/>
            <a:ext cx="5319486" cy="553998"/>
          </a:xfrm>
          <a:prstGeom prst="rect">
            <a:avLst/>
          </a:prstGeom>
        </p:spPr>
        <p:txBody>
          <a:bodyPr vert="horz" wrap="square" lIns="0" tIns="0" rIns="0" bIns="0" rtlCol="0" anchor="t">
            <a:spAutoFit/>
          </a:bodyPr>
          <a:lstStyle>
            <a:lvl1pPr algn="l"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4000" dirty="0">
                <a:latin typeface="Segoe UI Light" panose="020B0502040204020203" pitchFamily="34" charset="0"/>
              </a:rPr>
              <a:t>The Hegel</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hlinkClick r:id="rId2"/>
              </a:rPr>
              <a:t>https://fsprojects.github.io/FSharp.Data/images/json.gif</a:t>
            </a:r>
            <a:r>
              <a:rPr lang="en-GB" sz="3600" dirty="0">
                <a:latin typeface="Segoe UI Light" panose="020B0502040204020203" pitchFamily="34" charset="0"/>
              </a:rPr>
              <a:t> </a:t>
            </a:r>
            <a:br>
              <a:rPr lang="en-GB" sz="3600" dirty="0">
                <a:latin typeface="Segoe UI Light" panose="020B0502040204020203" pitchFamily="34" charset="0"/>
              </a:rPr>
            </a:b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dirty="0">
                  <a:latin typeface="Segoe UI Light" panose="020B0502040204020203" pitchFamily="34" charset="0"/>
                  <a:cs typeface="Segoe UI Light" panose="020B0502040204020203" pitchFamily="34" charset="0"/>
                </a:rPr>
                <a:t>As</a:t>
              </a:r>
              <a:r>
                <a:rPr lang="en-GB" sz="5400" b="0" kern="1200" baseline="0" dirty="0">
                  <a:latin typeface="Segoe UI Light" panose="020B0502040204020203" pitchFamily="34" charset="0"/>
                  <a:cs typeface="Segoe UI Light" panose="020B0502040204020203" pitchFamily="34" charset="0"/>
                </a:rPr>
                <a:t>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Simplicity</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08000" y="2765672"/>
            <a:ext cx="11176000" cy="553998"/>
          </a:xfrm>
        </p:spPr>
        <p:txBody>
          <a:bodyPr/>
          <a:lstStyle/>
          <a:p>
            <a:pPr algn="ctr"/>
            <a:r>
              <a:rPr lang="en-GB" sz="4000" dirty="0">
                <a:latin typeface="Segoe UI Light" panose="020B0502040204020203" pitchFamily="34" charset="0"/>
              </a:rPr>
              <a:t>In Conclusion</a:t>
            </a:r>
            <a:endParaRPr lang="en-GB" dirty="0">
              <a:latin typeface="Segoe UI Light" panose="020B0502040204020203" pitchFamily="34" charset="0"/>
            </a:endParaRPr>
          </a:p>
        </p:txBody>
      </p:sp>
    </p:spTree>
    <p:extLst>
      <p:ext uri="{BB962C8B-B14F-4D97-AF65-F5344CB8AC3E}">
        <p14:creationId xmlns:p14="http://schemas.microsoft.com/office/powerpoint/2010/main" val="30860078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1661993"/>
          </a:xfrm>
        </p:spPr>
        <p:txBody>
          <a:bodyPr/>
          <a:lstStyle/>
          <a:p>
            <a:pPr algn="ctr"/>
            <a:r>
              <a:rPr lang="en-GB" sz="4000" b="1" dirty="0">
                <a:latin typeface="Segoe UI Light" panose="020B0502040204020203" pitchFamily="34" charset="0"/>
                <a:cs typeface="Segoe UI Light" panose="020B0502040204020203" pitchFamily="34" charset="0"/>
              </a:rPr>
              <a:t>F# is a magical language</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It makes programming simple, logical and enjoyable</a:t>
            </a: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4873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Remember the Hegel!</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42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3573286"/>
          </a:xfrm>
        </p:spPr>
        <p:txBody>
          <a:bodyPr/>
          <a:lstStyle/>
          <a:p>
            <a:pPr algn="ctr"/>
            <a:r>
              <a:rPr lang="en-GB" sz="4000" b="1" dirty="0">
                <a:latin typeface="Segoe UI Light" panose="020B0502040204020203" pitchFamily="34" charset="0"/>
                <a:cs typeface="Segoe UI Light" panose="020B0502040204020203" pitchFamily="34" charset="0"/>
              </a:rPr>
              <a:t>Help achieve relaxation today</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Where there is conflict, find a </a:t>
            </a:r>
            <a:r>
              <a:rPr lang="en-GB" sz="4000" b="1" u="sng" dirty="0">
                <a:latin typeface="Segoe UI Light" panose="020B0502040204020203" pitchFamily="34" charset="0"/>
                <a:cs typeface="Segoe UI Light" panose="020B0502040204020203" pitchFamily="34" charset="0"/>
              </a:rPr>
              <a:t>positive</a:t>
            </a:r>
            <a:r>
              <a:rPr lang="en-GB" sz="4000" b="1" dirty="0">
                <a:latin typeface="Segoe UI Light" panose="020B0502040204020203" pitchFamily="34" charset="0"/>
                <a:cs typeface="Segoe UI Light" panose="020B0502040204020203" pitchFamily="34" charset="0"/>
              </a:rPr>
              <a:t>, </a:t>
            </a:r>
            <a:r>
              <a:rPr lang="en-GB" sz="4000" b="1" u="sng" dirty="0">
                <a:latin typeface="Segoe UI Light" panose="020B0502040204020203" pitchFamily="34" charset="0"/>
                <a:cs typeface="Segoe UI Light" panose="020B0502040204020203" pitchFamily="34" charset="0"/>
              </a:rPr>
              <a:t>creative</a:t>
            </a:r>
            <a:r>
              <a:rPr lang="en-GB" sz="4000" b="1" dirty="0">
                <a:latin typeface="Segoe UI Light" panose="020B0502040204020203" pitchFamily="34" charset="0"/>
                <a:cs typeface="Segoe UI Light" panose="020B0502040204020203" pitchFamily="34" charset="0"/>
              </a:rPr>
              <a:t> path forward</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Freedom and relaxation are possible!</a:t>
            </a:r>
            <a:br>
              <a:rPr lang="en-GB" sz="4000" b="1"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049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Way back in time…..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non-interoperable</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using their own VMs. Interop standards like C-calls,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4210383"/>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200" b="1" dirty="0">
                <a:latin typeface="Segoe UI Light" panose="020B0502040204020203" pitchFamily="34" charset="0"/>
                <a:cs typeface="Segoe UI Light" panose="020B0502040204020203" pitchFamily="34" charset="0"/>
              </a:rPr>
              <a:t>Embrace industry-standard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influence them.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Design for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end-to-end 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Compromise</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33395</TotalTime>
  <Words>1450</Words>
  <Application>Microsoft Office PowerPoint</Application>
  <PresentationFormat>Widescreen</PresentationFormat>
  <Paragraphs>167</Paragraphs>
  <Slides>60</Slides>
  <Notes>1</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60</vt:i4>
      </vt:variant>
    </vt:vector>
  </HeadingPairs>
  <TitlesOfParts>
    <vt:vector size="79" baseType="lpstr">
      <vt:lpstr>-apple-system</vt:lpstr>
      <vt:lpstr>Arial</vt:lpstr>
      <vt:lpstr>Calibri</vt:lpstr>
      <vt:lpstr>Candara</vt:lpstr>
      <vt:lpstr>Consolas</vt:lpstr>
      <vt:lpstr>Lucida Console</vt:lpstr>
      <vt:lpstr>Segoe Light</vt:lpstr>
      <vt:lpstr>Segoe UI</vt:lpstr>
      <vt:lpstr>Segoe UI Light</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5_FSharp-teched-europe-2010-v2</vt:lpstr>
      <vt:lpstr>PowerPoint Presentation</vt:lpstr>
      <vt:lpstr>Hello Siberia!!!</vt:lpstr>
      <vt:lpstr>A Gentle Stroll Through the Land of Language Design and Delivery</vt:lpstr>
      <vt:lpstr>A starting position….  Great disputes should be struggled with  They are chances to make a simpler, better, more relaxed world</vt:lpstr>
      <vt:lpstr>Not a new idea…</vt:lpstr>
      <vt:lpstr>PowerPoint Presentation</vt:lpstr>
      <vt:lpstr>PowerPoint Presentation</vt:lpstr>
      <vt:lpstr>Way back in time….. 2003  Functional languages were isolated, non-interoperable, using their own VMs. Interop standards like C-calls, COM, CORBA, XML were a mess for language-integration.  </vt:lpstr>
      <vt:lpstr>The F# Approach (also Scala, Swift, …)  Embrace industry-standard runtime layers, and influence them.   Design for end-to-end interop.   Compromise where needed.  </vt:lpstr>
      <vt:lpstr>For more!  The Early History of F# - HOPL IV (2021)  fsharp.org/history </vt:lpstr>
      <vt:lpstr>Roll forward to today!</vt:lpstr>
      <vt:lpstr>PowerPoint Presentation</vt:lpstr>
      <vt:lpstr>PowerPoint Presentation</vt:lpstr>
      <vt:lpstr>F# get started  dotnet new -lang F#  dotnet build </vt:lpstr>
      <vt:lpstr>F# get started  dotnet new -lang F#  dotnet build </vt:lpstr>
      <vt:lpstr>F# for the backend  dotnet new -i "giraffe-template::*"  dotnet giraffe </vt:lpstr>
      <vt:lpstr>F# for the backend  dotnet new -i "giraffe-template::*"  dotnet giraffe </vt:lpstr>
      <vt:lpstr>F# for the frontend (JS)  dotnet new -i "Fable.Template::*"  dotnet new fable npm install npm start</vt:lpstr>
      <vt:lpstr>F# for the frontend (JS)  dotnet new -i "Fable.Template::*"  dotnet new fable npm install npm start</vt:lpstr>
      <vt:lpstr>F# for the full stack  dotnet new -i SAFE.Template  dotnet new SAFE dotnet tool restore dotnet fake run</vt:lpstr>
      <vt:lpstr>F# for the full stack </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Relaxation Achieved, 200% ✔  ✔ Today’s FP languages are interoperable  ✔ Today’s FP languages are practical </vt:lpstr>
      <vt:lpstr>PowerPoint Presentation</vt:lpstr>
      <vt:lpstr>PowerPoint Presentation</vt:lpstr>
      <vt:lpstr>TL;DR – Where we are now</vt:lpstr>
      <vt:lpstr>The F# Language Design Process  github.com/fsharp/fslang-design github.com/fsharp/fslang-suggestions   </vt:lpstr>
      <vt:lpstr>F# 5.0! (2021)  ✔ #r nuget packages in scripts “#r "nuget: Newtonsoft.Json" ✔ Jupyter and .NET Interactive notebooks! ✔ string interpolation ✔ nameof ✔ applicatives syntax in computation expressions ✔ improved .NET interop ✔ improved Map/Set performance + more</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“Modern Compiler Implementation with Standard ML” - Chapter 14, Object Oriented Programming   object – to express a dislike or distaste for something   </vt:lpstr>
      <vt:lpstr>F# : Objects + Functional = ️ </vt:lpstr>
      <vt:lpstr>Objects</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but not full “object-orientation”</vt:lpstr>
      <vt:lpstr>Positive Synthesis Achieved ✔  some limitations remain…  and there is one area in particular that’s worth discussing….</vt:lpstr>
      <vt:lpstr>PowerPoint Presentation</vt:lpstr>
      <vt:lpstr>PowerPoint Presentation</vt:lpstr>
      <vt:lpstr>We are living through an information revolution</vt:lpstr>
      <vt:lpstr>We need to bring information into the language…  At internet-scale, strongly tooled, strongly typed</vt:lpstr>
      <vt:lpstr>Paradigm Locator</vt:lpstr>
      <vt:lpstr>Enter F# Type Providers….  “Just like a library”  “A design-time component that computes a space of types and methods on-demand…”  “An adaptor between data/services and the .NET type system…”  “On-demand, scalable compile-time provision of type/module definitions…”  </vt:lpstr>
      <vt:lpstr>https://fsprojects.github.io/FSharp.Data/images/json.gif   </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In Conclusion</vt:lpstr>
      <vt:lpstr>F# is a magical language  It makes programming simple, logical and enjoyable</vt:lpstr>
      <vt:lpstr>Remember the Hegel!</vt:lpstr>
      <vt:lpstr>Help achieve relaxation today  Where there is conflict, find a positive, creative path forward  Freedom and relaxation are possible! </vt:lpstr>
      <vt:lpstr>Thank you!!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569</cp:revision>
  <cp:lastPrinted>2010-05-11T05:02:34Z</cp:lastPrinted>
  <dcterms:created xsi:type="dcterms:W3CDTF">2010-11-09T11:20:14Z</dcterms:created>
  <dcterms:modified xsi:type="dcterms:W3CDTF">2021-05-27T10:52:13Z</dcterms:modified>
  <cp:category>TechEd Europe 2010</cp:category>
</cp:coreProperties>
</file>